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inimized">
    <p:restoredLeft sz="0" autoAdjust="0"/>
    <p:restoredTop sz="0" autoAdjust="0"/>
  </p:normalViewPr>
  <p:slideViewPr>
    <p:cSldViewPr snapToGrid="0">
      <p:cViewPr varScale="1">
        <p:scale>
          <a:sx n="20" d="100"/>
          <a:sy n="20" d="100"/>
        </p:scale>
        <p:origin x="307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CAF7CA-5453-411A-BB5F-A5EFC134EC95}" type="datetimeFigureOut">
              <a:rPr lang="en-GB" smtClean="0"/>
              <a:t>02/11/2015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FFE74C-E9D8-4740-8324-A96F567A35E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66839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>
              <a:latin typeface="Arial" pitchFamily="34" charset="0"/>
            </a:endParaRPr>
          </a:p>
        </p:txBody>
      </p:sp>
      <p:sp>
        <p:nvSpPr>
          <p:cNvPr id="5530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EDFFC9-A27F-4676-A373-F1CEF5BB41F7}" type="slidenum">
              <a:rPr lang="en-GB" smtClean="0">
                <a:solidFill>
                  <a:srgbClr val="000000"/>
                </a:solidFill>
                <a:latin typeface="Arial" pitchFamily="34" charset="0"/>
              </a:rPr>
              <a:pPr/>
              <a:t>1</a:t>
            </a:fld>
            <a:endParaRPr lang="en-GB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8294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1779EC-863A-46AE-A0C2-4E6DE3433614}" type="slidenum">
              <a:rPr lang="en-GB" altLang="fr-FR" smtClean="0">
                <a:solidFill>
                  <a:srgbClr val="000000"/>
                </a:solidFill>
              </a:rPr>
              <a:pPr/>
              <a:t>2</a:t>
            </a:fld>
            <a:endParaRPr lang="en-GB" altLang="fr-FR" smtClean="0">
              <a:solidFill>
                <a:srgbClr val="000000"/>
              </a:solidFill>
            </a:endParaRPr>
          </a:p>
        </p:txBody>
      </p:sp>
      <p:sp>
        <p:nvSpPr>
          <p:cNvPr id="9219" name="Rectangle 3"/>
          <p:cNvSpPr txBox="1">
            <a:spLocks noGrp="1" noChangeArrowheads="1"/>
          </p:cNvSpPr>
          <p:nvPr/>
        </p:nvSpPr>
        <p:spPr bwMode="auto">
          <a:xfrm>
            <a:off x="5621695" y="0"/>
            <a:ext cx="4302624" cy="343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764" tIns="45883" rIns="91764" bIns="45883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2333D871-54E8-4617-AADA-6C79C544E237}" type="datetime1">
              <a:rPr lang="en-US" altLang="fr-FR" sz="1200">
                <a:solidFill>
                  <a:srgbClr val="3300CC"/>
                </a:solidFill>
                <a:latin typeface="Verdana" pitchFamily="34" charset="0"/>
                <a:cs typeface="Arial" pitchFamily="34" charset="0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11/2/2015</a:t>
            </a:fld>
            <a:endParaRPr lang="en-US" altLang="fr-FR" sz="1200">
              <a:solidFill>
                <a:srgbClr val="3300CC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9220" name="Rectangle 6"/>
          <p:cNvSpPr txBox="1">
            <a:spLocks noGrp="1" noChangeArrowheads="1"/>
          </p:cNvSpPr>
          <p:nvPr/>
        </p:nvSpPr>
        <p:spPr bwMode="auto">
          <a:xfrm>
            <a:off x="0" y="6513620"/>
            <a:ext cx="4302624" cy="343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764" tIns="45883" rIns="91764" bIns="45883" anchor="b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fr-FR" sz="1200">
                <a:solidFill>
                  <a:srgbClr val="3300CC"/>
                </a:solidFill>
                <a:latin typeface="Verdana" pitchFamily="34" charset="0"/>
                <a:cs typeface="Arial" pitchFamily="34" charset="0"/>
              </a:rPr>
              <a:t>PCM/ECOFIN Course - Brussels - October 28-31 2008</a:t>
            </a:r>
          </a:p>
        </p:txBody>
      </p:sp>
      <p:sp>
        <p:nvSpPr>
          <p:cNvPr id="9221" name="Rectangle 7"/>
          <p:cNvSpPr txBox="1">
            <a:spLocks noGrp="1" noChangeArrowheads="1"/>
          </p:cNvSpPr>
          <p:nvPr/>
        </p:nvSpPr>
        <p:spPr bwMode="auto">
          <a:xfrm>
            <a:off x="5621695" y="6513620"/>
            <a:ext cx="4302624" cy="343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764" tIns="45883" rIns="91764" bIns="45883" anchor="b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10F1199C-A6EC-4297-BC1C-EE994CF7E803}" type="slidenum">
              <a:rPr lang="en-US" altLang="fr-FR" sz="1200">
                <a:solidFill>
                  <a:srgbClr val="3300CC"/>
                </a:solidFill>
                <a:latin typeface="Verdana" pitchFamily="34" charset="0"/>
                <a:cs typeface="Arial" pitchFamily="34" charset="0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fr-FR" sz="1200">
              <a:solidFill>
                <a:srgbClr val="3300CC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92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1288" y="514350"/>
            <a:ext cx="4572000" cy="2571750"/>
          </a:xfrm>
          <a:noFill/>
          <a:ln/>
        </p:spPr>
      </p:sp>
      <p:sp>
        <p:nvSpPr>
          <p:cNvPr id="92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589390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" y="981075"/>
            <a:ext cx="12240684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>
              <a:defRPr/>
            </a:pPr>
            <a:endParaRPr lang="en-US" sz="1800">
              <a:solidFill>
                <a:srgbClr val="FFFFFF"/>
              </a:solidFill>
              <a:cs typeface="Arial" pitchFamily="34" charset="0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76851" y="258764"/>
            <a:ext cx="1915583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5689600" y="6659563"/>
            <a:ext cx="814917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27651" y="2565401"/>
            <a:ext cx="6720416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814917" y="3716339"/>
            <a:ext cx="11377083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534D532-4BFC-4591-9413-664D94780959}" type="slidenum">
              <a:rPr lang="en-GB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00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D24C4-3035-4B8C-BA47-DA37365B25D0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940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20152" y="1339850"/>
            <a:ext cx="2762249" cy="4681538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27051" y="1339850"/>
            <a:ext cx="8089900" cy="46815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608E0-B54D-4F8B-B3DE-304C0C19FFF9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842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4F774-9ED8-4DA3-8773-3C983AFF79F4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808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24EF1-0F4C-4DAC-97D8-DE83CE8C6920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277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2492376"/>
            <a:ext cx="53848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2492376"/>
            <a:ext cx="53848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3EAD7-FAC7-4C0B-958F-5D38A108E033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748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F47C2-90EA-40F5-BC20-6FF40683C460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25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D5ADBD-7475-47EA-8E19-E4869D77FFD0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236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608C9-FF2E-486D-9567-7BEDD8269FBF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178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1BAF99-5F2D-4D79-8EC8-214BD3C62909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75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83288-2C6D-41F0-A325-EEF9040E0787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680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27051" y="1339850"/>
            <a:ext cx="109728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2492376"/>
            <a:ext cx="109728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1637C2C-D4F0-4761-9F0D-4EF325C7575A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12192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683251" y="6659564"/>
            <a:ext cx="814916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276851" y="258764"/>
            <a:ext cx="1915583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89238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Sous-titre 2"/>
          <p:cNvSpPr>
            <a:spLocks noGrp="1"/>
          </p:cNvSpPr>
          <p:nvPr>
            <p:ph type="subTitle" idx="1"/>
          </p:nvPr>
        </p:nvSpPr>
        <p:spPr>
          <a:xfrm>
            <a:off x="1991544" y="3284390"/>
            <a:ext cx="8532812" cy="1728787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Case study</a:t>
            </a:r>
          </a:p>
          <a:p>
            <a:pPr algn="ctr" eaLnBrk="1" hangingPunct="1"/>
            <a:r>
              <a:rPr lang="en-US" dirty="0" smtClean="0"/>
              <a:t>Understanding the context and thinking through the change process</a:t>
            </a:r>
            <a:endParaRPr lang="en-GB" dirty="0" smtClean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34D532-4BFC-4591-9413-664D94780959}" type="slidenum">
              <a:rPr lang="en-GB" smtClean="0">
                <a:solidFill>
                  <a:srgbClr val="FFFFFF"/>
                </a:solidFill>
              </a:rPr>
              <a:pPr>
                <a:defRPr/>
              </a:pPr>
              <a:t>1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1500188" y="2052342"/>
            <a:ext cx="9144000" cy="790575"/>
          </a:xfrm>
        </p:spPr>
        <p:txBody>
          <a:bodyPr/>
          <a:lstStyle/>
          <a:p>
            <a:pPr marL="0" indent="0" algn="ctr" eaLnBrk="1" hangingPunct="1"/>
            <a:r>
              <a:rPr lang="fr-BE" sz="7000" dirty="0" smtClean="0">
                <a:solidFill>
                  <a:srgbClr val="F3D23F"/>
                </a:solidFill>
              </a:rPr>
              <a:t>Session 4 </a:t>
            </a:r>
            <a:endParaRPr lang="en-GB" sz="7000" dirty="0" smtClean="0">
              <a:solidFill>
                <a:srgbClr val="F3D2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30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0D6C250-9B6A-45A0-B22C-08222A3C566F}" type="slidenum">
              <a:rPr lang="en-GB" altLang="fr-FR" smtClean="0">
                <a:solidFill>
                  <a:srgbClr val="000000"/>
                </a:solidFill>
              </a:rPr>
              <a:pPr/>
              <a:t>2</a:t>
            </a:fld>
            <a:endParaRPr lang="en-GB" altLang="fr-FR" smtClean="0">
              <a:solidFill>
                <a:srgbClr val="0000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309688" y="980729"/>
            <a:ext cx="9538841" cy="1019522"/>
          </a:xfrm>
          <a:solidFill>
            <a:schemeClr val="bg1"/>
          </a:solidFill>
        </p:spPr>
        <p:txBody>
          <a:bodyPr/>
          <a:lstStyle/>
          <a:p>
            <a:pPr indent="0" algn="ctr" eaLnBrk="1" hangingPunct="1"/>
            <a:r>
              <a:rPr lang="en-GB" altLang="fr-FR" dirty="0" smtClean="0"/>
              <a:t>Case Studies : </a:t>
            </a:r>
            <a:br>
              <a:rPr lang="en-GB" altLang="fr-FR" dirty="0" smtClean="0"/>
            </a:br>
            <a:r>
              <a:rPr lang="en-GB" altLang="fr-FR" dirty="0" smtClean="0"/>
              <a:t>Analysis phase</a:t>
            </a:r>
            <a:endParaRPr lang="fr-FR" altLang="fr-FR" dirty="0" smtClean="0"/>
          </a:p>
        </p:txBody>
      </p:sp>
      <p:sp>
        <p:nvSpPr>
          <p:cNvPr id="5124" name="Rectangle 7"/>
          <p:cNvSpPr>
            <a:spLocks noChangeArrowheads="1"/>
          </p:cNvSpPr>
          <p:nvPr/>
        </p:nvSpPr>
        <p:spPr bwMode="auto">
          <a:xfrm>
            <a:off x="1905000" y="1416050"/>
            <a:ext cx="8610600" cy="94615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fr-FR" sz="2800" i="1">
              <a:solidFill>
                <a:srgbClr val="A50021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5125" name="Rectangle 3"/>
          <p:cNvSpPr>
            <a:spLocks noChangeArrowheads="1"/>
          </p:cNvSpPr>
          <p:nvPr/>
        </p:nvSpPr>
        <p:spPr bwMode="auto">
          <a:xfrm>
            <a:off x="1166812" y="2091086"/>
            <a:ext cx="9501188" cy="4650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</a:pPr>
            <a:endParaRPr lang="fr-FR" altLang="fr-FR" sz="1200" dirty="0">
              <a:solidFill>
                <a:srgbClr val="0F5494"/>
              </a:solidFill>
              <a:cs typeface="Arial" charset="0"/>
            </a:endParaRPr>
          </a:p>
          <a:p>
            <a:pPr lvl="1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66"/>
              </a:buClr>
            </a:pPr>
            <a:endParaRPr lang="fr-FR" altLang="fr-FR" b="1" dirty="0">
              <a:solidFill>
                <a:srgbClr val="0F5494"/>
              </a:solidFill>
              <a:cs typeface="Arial" charset="0"/>
            </a:endParaRPr>
          </a:p>
          <a:p>
            <a:pPr marL="800100" lvl="1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66"/>
              </a:buClr>
              <a:buFont typeface="Wingdings" pitchFamily="2" charset="2"/>
              <a:buChar char="n"/>
            </a:pPr>
            <a:r>
              <a:rPr lang="fr-FR" altLang="fr-FR" b="1" dirty="0">
                <a:solidFill>
                  <a:srgbClr val="0F5494"/>
                </a:solidFill>
                <a:cs typeface="Arial" charset="0"/>
              </a:rPr>
              <a:t>Option</a:t>
            </a:r>
            <a:r>
              <a:rPr lang="en-GB" altLang="fr-FR" b="1" dirty="0">
                <a:solidFill>
                  <a:srgbClr val="0F5494"/>
                </a:solidFill>
                <a:cs typeface="Arial" charset="0"/>
              </a:rPr>
              <a:t> 1: Building on a real case. </a:t>
            </a:r>
            <a:r>
              <a:rPr lang="en-GB" altLang="fr-FR" dirty="0">
                <a:solidFill>
                  <a:srgbClr val="0F5494"/>
                </a:solidFill>
                <a:cs typeface="Arial" charset="0"/>
              </a:rPr>
              <a:t>Discuss with your group </a:t>
            </a:r>
            <a:r>
              <a:rPr lang="en-GB" altLang="fr-FR" dirty="0" smtClean="0">
                <a:solidFill>
                  <a:srgbClr val="0F5494"/>
                </a:solidFill>
                <a:cs typeface="Arial" charset="0"/>
              </a:rPr>
              <a:t>and your “key-colleague</a:t>
            </a:r>
            <a:r>
              <a:rPr lang="en-GB" altLang="fr-FR" dirty="0">
                <a:solidFill>
                  <a:srgbClr val="0F5494"/>
                </a:solidFill>
                <a:cs typeface="Arial" charset="0"/>
              </a:rPr>
              <a:t>” </a:t>
            </a:r>
            <a:r>
              <a:rPr lang="en-GB" altLang="fr-FR" dirty="0" smtClean="0">
                <a:solidFill>
                  <a:srgbClr val="0F5494"/>
                </a:solidFill>
                <a:cs typeface="Arial" charset="0"/>
              </a:rPr>
              <a:t>and taking </a:t>
            </a:r>
            <a:r>
              <a:rPr lang="en-GB" altLang="fr-FR" dirty="0">
                <a:solidFill>
                  <a:srgbClr val="0F5494"/>
                </a:solidFill>
                <a:cs typeface="Arial" charset="0"/>
              </a:rPr>
              <a:t>account of the context and stakeholders </a:t>
            </a:r>
            <a:r>
              <a:rPr lang="en-GB" altLang="fr-FR" dirty="0" smtClean="0">
                <a:solidFill>
                  <a:srgbClr val="0F5494"/>
                </a:solidFill>
                <a:cs typeface="Arial" charset="0"/>
              </a:rPr>
              <a:t>involved, how to: </a:t>
            </a:r>
            <a:endParaRPr lang="en-GB" altLang="fr-FR" dirty="0">
              <a:solidFill>
                <a:srgbClr val="0F5494"/>
              </a:solidFill>
              <a:cs typeface="Arial" charset="0"/>
            </a:endParaRPr>
          </a:p>
          <a:p>
            <a:pPr marL="1257300" lvl="2" indent="-3429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F5494"/>
              </a:buClr>
              <a:buFont typeface="Wingdings" pitchFamily="2" charset="2"/>
              <a:buAutoNum type="arabicPeriod"/>
            </a:pPr>
            <a:r>
              <a:rPr lang="en-GB" altLang="fr-FR" dirty="0">
                <a:solidFill>
                  <a:srgbClr val="0F5494"/>
                </a:solidFill>
                <a:cs typeface="Arial" charset="0"/>
              </a:rPr>
              <a:t>Build a problem </a:t>
            </a:r>
            <a:r>
              <a:rPr lang="en-GB" altLang="fr-FR" dirty="0" smtClean="0">
                <a:solidFill>
                  <a:srgbClr val="0F5494"/>
                </a:solidFill>
                <a:cs typeface="Arial" charset="0"/>
              </a:rPr>
              <a:t>tree</a:t>
            </a:r>
            <a:endParaRPr lang="en-GB" altLang="fr-FR" dirty="0">
              <a:solidFill>
                <a:srgbClr val="0F5494"/>
              </a:solidFill>
              <a:cs typeface="Arial" charset="0"/>
            </a:endParaRPr>
          </a:p>
          <a:p>
            <a:pPr marL="1257300" lvl="2" indent="-3429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F5494"/>
              </a:buClr>
              <a:buFont typeface="Wingdings" pitchFamily="2" charset="2"/>
              <a:buAutoNum type="arabicPeriod"/>
            </a:pPr>
            <a:r>
              <a:rPr lang="en-GB" altLang="fr-FR" dirty="0">
                <a:solidFill>
                  <a:srgbClr val="0F5494"/>
                </a:solidFill>
                <a:cs typeface="Arial" charset="0"/>
              </a:rPr>
              <a:t>Build an objective </a:t>
            </a:r>
            <a:r>
              <a:rPr lang="en-GB" altLang="fr-FR" dirty="0" smtClean="0">
                <a:solidFill>
                  <a:srgbClr val="0F5494"/>
                </a:solidFill>
                <a:cs typeface="Arial" charset="0"/>
              </a:rPr>
              <a:t>tree and</a:t>
            </a:r>
            <a:endParaRPr lang="en-GB" altLang="fr-FR" dirty="0">
              <a:solidFill>
                <a:srgbClr val="0F5494"/>
              </a:solidFill>
              <a:cs typeface="Arial" charset="0"/>
            </a:endParaRPr>
          </a:p>
          <a:p>
            <a:pPr marL="1257300" lvl="2" indent="-3429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F5494"/>
              </a:buClr>
              <a:buFont typeface="Wingdings" pitchFamily="2" charset="2"/>
              <a:buAutoNum type="arabicPeriod"/>
            </a:pPr>
            <a:r>
              <a:rPr lang="en-GB" altLang="fr-FR" dirty="0">
                <a:solidFill>
                  <a:srgbClr val="0F5494"/>
                </a:solidFill>
                <a:cs typeface="Arial" charset="0"/>
              </a:rPr>
              <a:t>Proceed to the </a:t>
            </a:r>
            <a:r>
              <a:rPr lang="en-GB" altLang="fr-FR" dirty="0" smtClean="0">
                <a:solidFill>
                  <a:srgbClr val="0F5494"/>
                </a:solidFill>
                <a:cs typeface="Arial" charset="0"/>
              </a:rPr>
              <a:t>analysis of priority areas for support </a:t>
            </a:r>
            <a:r>
              <a:rPr lang="en-GB" altLang="fr-FR" dirty="0">
                <a:solidFill>
                  <a:srgbClr val="0F5494"/>
                </a:solidFill>
                <a:cs typeface="Arial" charset="0"/>
              </a:rPr>
              <a:t>(being able to explain </a:t>
            </a:r>
            <a:r>
              <a:rPr lang="en-GB" altLang="fr-FR" dirty="0" smtClean="0">
                <a:solidFill>
                  <a:srgbClr val="0F5494"/>
                </a:solidFill>
                <a:cs typeface="Arial" charset="0"/>
              </a:rPr>
              <a:t>why/justify choice)</a:t>
            </a:r>
            <a:endParaRPr lang="en-GB" altLang="fr-FR" dirty="0">
              <a:solidFill>
                <a:srgbClr val="0F5494"/>
              </a:solidFill>
              <a:cs typeface="Arial" charset="0"/>
            </a:endParaRPr>
          </a:p>
          <a:p>
            <a:pPr marL="800100" lvl="1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66"/>
              </a:buClr>
              <a:buFont typeface="Wingdings" pitchFamily="2" charset="2"/>
              <a:buChar char="n"/>
            </a:pPr>
            <a:endParaRPr lang="fr-FR" altLang="fr-FR" b="1" dirty="0">
              <a:solidFill>
                <a:srgbClr val="0F5494"/>
              </a:solidFill>
              <a:cs typeface="Arial" charset="0"/>
            </a:endParaRPr>
          </a:p>
          <a:p>
            <a:pPr marL="800100" lvl="1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66"/>
              </a:buClr>
              <a:buFont typeface="Wingdings" pitchFamily="2" charset="2"/>
              <a:buChar char="n"/>
            </a:pPr>
            <a:r>
              <a:rPr lang="fr-FR" altLang="fr-FR" b="1" dirty="0">
                <a:solidFill>
                  <a:srgbClr val="0F5494"/>
                </a:solidFill>
                <a:cs typeface="Arial" charset="0"/>
              </a:rPr>
              <a:t>Option</a:t>
            </a:r>
            <a:r>
              <a:rPr lang="en-GB" altLang="fr-FR" b="1" dirty="0">
                <a:solidFill>
                  <a:srgbClr val="0F5494"/>
                </a:solidFill>
                <a:cs typeface="Arial" charset="0"/>
              </a:rPr>
              <a:t> 2: Improving an existing </a:t>
            </a:r>
            <a:r>
              <a:rPr lang="en-GB" altLang="fr-FR" b="1" dirty="0" smtClean="0">
                <a:solidFill>
                  <a:srgbClr val="0F5494"/>
                </a:solidFill>
                <a:cs typeface="Arial" charset="0"/>
              </a:rPr>
              <a:t>AD </a:t>
            </a:r>
            <a:endParaRPr lang="en-GB" altLang="fr-FR" dirty="0">
              <a:solidFill>
                <a:srgbClr val="0F5494"/>
              </a:solidFill>
              <a:cs typeface="Arial" charset="0"/>
            </a:endParaRPr>
          </a:p>
          <a:p>
            <a:pPr marL="1257300" lvl="2" indent="-3429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F5494"/>
              </a:buClr>
              <a:buFont typeface="Wingdings" pitchFamily="2" charset="2"/>
              <a:buAutoNum type="arabicPeriod"/>
            </a:pPr>
            <a:r>
              <a:rPr lang="en-GB" altLang="fr-FR" dirty="0">
                <a:solidFill>
                  <a:srgbClr val="0F5494"/>
                </a:solidFill>
                <a:cs typeface="Arial" charset="0"/>
              </a:rPr>
              <a:t>Analyse the quality of the </a:t>
            </a:r>
            <a:r>
              <a:rPr lang="en-GB" altLang="fr-FR" dirty="0" smtClean="0">
                <a:solidFill>
                  <a:srgbClr val="0F5494"/>
                </a:solidFill>
                <a:cs typeface="Arial" charset="0"/>
              </a:rPr>
              <a:t>context </a:t>
            </a:r>
            <a:r>
              <a:rPr lang="en-GB" altLang="fr-FR" dirty="0">
                <a:solidFill>
                  <a:srgbClr val="0F5494"/>
                </a:solidFill>
                <a:cs typeface="Arial" charset="0"/>
              </a:rPr>
              <a:t>analysis </a:t>
            </a:r>
            <a:r>
              <a:rPr lang="en-GB" altLang="fr-FR" dirty="0" smtClean="0">
                <a:solidFill>
                  <a:srgbClr val="0F5494"/>
                </a:solidFill>
                <a:cs typeface="Arial" charset="0"/>
              </a:rPr>
              <a:t>including sector context, public policy analysis, stakeholder analysis and priority areas </a:t>
            </a:r>
            <a:r>
              <a:rPr lang="en-GB" altLang="fr-FR" smtClean="0">
                <a:solidFill>
                  <a:srgbClr val="0F5494"/>
                </a:solidFill>
                <a:cs typeface="Arial" charset="0"/>
              </a:rPr>
              <a:t>for support (Section 1 of AD).</a:t>
            </a:r>
            <a:endParaRPr lang="en-GB" altLang="fr-FR" dirty="0" smtClean="0">
              <a:solidFill>
                <a:srgbClr val="0F5494"/>
              </a:solidFill>
              <a:cs typeface="Arial" charset="0"/>
            </a:endParaRPr>
          </a:p>
          <a:p>
            <a:pPr marL="1257300" lvl="2" indent="-3429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F5494"/>
              </a:buClr>
              <a:buFont typeface="Wingdings" pitchFamily="2" charset="2"/>
              <a:buAutoNum type="arabicPeriod"/>
            </a:pPr>
            <a:r>
              <a:rPr lang="en-GB" altLang="fr-FR" dirty="0" smtClean="0">
                <a:solidFill>
                  <a:srgbClr val="0F5494"/>
                </a:solidFill>
                <a:cs typeface="Arial" charset="0"/>
              </a:rPr>
              <a:t>Propose </a:t>
            </a:r>
            <a:r>
              <a:rPr lang="en-GB" altLang="fr-FR" dirty="0">
                <a:solidFill>
                  <a:srgbClr val="0F5494"/>
                </a:solidFill>
                <a:cs typeface="Arial" charset="0"/>
              </a:rPr>
              <a:t>improvements </a:t>
            </a:r>
            <a:r>
              <a:rPr lang="en-GB" altLang="fr-FR" dirty="0" smtClean="0">
                <a:solidFill>
                  <a:srgbClr val="0F5494"/>
                </a:solidFill>
                <a:cs typeface="Arial" charset="0"/>
              </a:rPr>
              <a:t>to this analysis.</a:t>
            </a:r>
            <a:endParaRPr lang="en-GB" altLang="fr-FR" dirty="0">
              <a:solidFill>
                <a:srgbClr val="0F5494"/>
              </a:solidFill>
              <a:cs typeface="Arial" charset="0"/>
            </a:endParaRPr>
          </a:p>
        </p:txBody>
      </p:sp>
      <p:sp>
        <p:nvSpPr>
          <p:cNvPr id="5126" name="AutoShape 5"/>
          <p:cNvSpPr>
            <a:spLocks noChangeArrowheads="1"/>
          </p:cNvSpPr>
          <p:nvPr/>
        </p:nvSpPr>
        <p:spPr bwMode="auto">
          <a:xfrm>
            <a:off x="8453438" y="1143000"/>
            <a:ext cx="1905000" cy="698500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9525">
            <a:solidFill>
              <a:srgbClr val="0033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fr-FR" altLang="fr-FR" sz="1400" b="1" dirty="0">
                <a:solidFill>
                  <a:srgbClr val="000000"/>
                </a:solidFill>
                <a:cs typeface="Arial" pitchFamily="34" charset="0"/>
              </a:rPr>
              <a:t>1 Objective =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fr-FR" altLang="fr-FR" sz="1400" b="1" dirty="0">
                <a:solidFill>
                  <a:srgbClr val="000000"/>
                </a:solidFill>
                <a:cs typeface="Arial" pitchFamily="34" charset="0"/>
              </a:rPr>
              <a:t>1 green </a:t>
            </a:r>
            <a:r>
              <a:rPr lang="fr-FR" altLang="fr-FR" sz="1400" b="1" dirty="0" err="1">
                <a:solidFill>
                  <a:srgbClr val="000000"/>
                </a:solidFill>
                <a:cs typeface="Arial" pitchFamily="34" charset="0"/>
              </a:rPr>
              <a:t>card</a:t>
            </a:r>
            <a:endParaRPr lang="fr-FR" altLang="fr-FR" sz="1400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5127" name="AutoShape 6"/>
          <p:cNvSpPr>
            <a:spLocks noChangeArrowheads="1"/>
          </p:cNvSpPr>
          <p:nvPr/>
        </p:nvSpPr>
        <p:spPr bwMode="auto">
          <a:xfrm>
            <a:off x="1738314" y="1071564"/>
            <a:ext cx="1919287" cy="782637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fr-FR" altLang="fr-FR" sz="1600" b="1">
                <a:solidFill>
                  <a:srgbClr val="000000"/>
                </a:solidFill>
                <a:cs typeface="Arial" pitchFamily="34" charset="0"/>
              </a:rPr>
              <a:t>1 Problem =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fr-FR" altLang="fr-FR" sz="1600" b="1">
                <a:solidFill>
                  <a:srgbClr val="000000"/>
                </a:solidFill>
                <a:cs typeface="Arial" pitchFamily="34" charset="0"/>
              </a:rPr>
              <a:t>1 red card</a:t>
            </a:r>
          </a:p>
        </p:txBody>
      </p:sp>
      <p:grpSp>
        <p:nvGrpSpPr>
          <p:cNvPr id="8" name="Groupe 7"/>
          <p:cNvGrpSpPr/>
          <p:nvPr/>
        </p:nvGrpSpPr>
        <p:grpSpPr>
          <a:xfrm>
            <a:off x="9624392" y="116633"/>
            <a:ext cx="864096" cy="605681"/>
            <a:chOff x="8100392" y="116632"/>
            <a:chExt cx="864096" cy="605681"/>
          </a:xfrm>
        </p:grpSpPr>
        <p:sp>
          <p:nvSpPr>
            <p:cNvPr id="9" name="Étoile à 4 branches 8"/>
            <p:cNvSpPr/>
            <p:nvPr/>
          </p:nvSpPr>
          <p:spPr bwMode="auto">
            <a:xfrm>
              <a:off x="8244408" y="116632"/>
              <a:ext cx="504056" cy="504056"/>
            </a:xfrm>
            <a:prstGeom prst="star4">
              <a:avLst/>
            </a:prstGeom>
            <a:solidFill>
              <a:srgbClr val="E5970B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fontAlgn="base">
                <a:spcBef>
                  <a:spcPct val="0"/>
                </a:spcBef>
                <a:spcAft>
                  <a:spcPct val="0"/>
                </a:spcAft>
              </a:pPr>
              <a:endParaRPr lang="en-US" sz="1200">
                <a:solidFill>
                  <a:srgbClr val="0F5494"/>
                </a:solidFill>
                <a:cs typeface="Arial" pitchFamily="34" charset="0"/>
              </a:endParaRP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8100392" y="260648"/>
              <a:ext cx="864096" cy="461665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 err="1">
                  <a:solidFill>
                    <a:srgbClr val="E5970B"/>
                  </a:solidFill>
                  <a:cs typeface="Arial" pitchFamily="34" charset="0"/>
                </a:rPr>
                <a:t>exercicse</a:t>
              </a:r>
              <a:endParaRPr lang="en-US" sz="1200" b="1" dirty="0">
                <a:solidFill>
                  <a:srgbClr val="E5970B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03849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141</Words>
  <Application>Microsoft Office PowerPoint</Application>
  <PresentationFormat>Grand écran</PresentationFormat>
  <Paragraphs>26</Paragraphs>
  <Slides>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Tahoma</vt:lpstr>
      <vt:lpstr>Verdana</vt:lpstr>
      <vt:lpstr>Wingdings</vt:lpstr>
      <vt:lpstr>Slide_Master</vt:lpstr>
      <vt:lpstr>Session 4 </vt:lpstr>
      <vt:lpstr>Case Studies :  Analysis phase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McHugh</dc:creator>
  <cp:lastModifiedBy>saskia van crugten</cp:lastModifiedBy>
  <cp:revision>8</cp:revision>
  <dcterms:created xsi:type="dcterms:W3CDTF">2015-08-27T14:47:03Z</dcterms:created>
  <dcterms:modified xsi:type="dcterms:W3CDTF">2015-11-02T12:06:58Z</dcterms:modified>
</cp:coreProperties>
</file>